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Proxima Nova"/>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ProximaNova-regular.fntdata"/><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ProximaNova-italic.fntdata"/><Relationship Id="rId25" Type="http://schemas.openxmlformats.org/officeDocument/2006/relationships/font" Target="fonts/ProximaNova-bold.fntdata"/><Relationship Id="rId27" Type="http://schemas.openxmlformats.org/officeDocument/2006/relationships/font" Target="fonts/ProximaNova-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742e3e7cd_1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42e3e7c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0e5ddb4d2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0e5ddb4d2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0e5ddb4d27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0e5ddb4d2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0e5a4702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0e5a4702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0e5ddb4d27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0e5ddb4d27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0e5ddb4d27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0e5ddb4d27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0e5ddb4d27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0e5ddb4d27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0e5ddb4d27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0e5ddb4d27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742e3e7cd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742e3e7cd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cbab3a369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cbab3a369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0e5ddb4d2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0e5ddb4d2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0e5ddb4d27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0e5ddb4d27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d9c40d9f9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d9c40d9f9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0e5ddb4d2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0e5ddb4d2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0e5ddb4d27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0e5ddb4d27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0e5ddb4d2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0e5ddb4d2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0e5ddb4d2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0e5ddb4d2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56" name="Google Shape;56;p14"/>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7" name="Google Shape;57;p14"/>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9"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61" name="Google Shape;61;p15"/>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 name="Shape 68"/>
        <p:cNvGrpSpPr/>
        <p:nvPr/>
      </p:nvGrpSpPr>
      <p:grpSpPr>
        <a:xfrm>
          <a:off x="0" y="0"/>
          <a:ext cx="0" cy="0"/>
          <a:chOff x="0" y="0"/>
          <a:chExt cx="0" cy="0"/>
        </a:xfrm>
      </p:grpSpPr>
      <p:sp>
        <p:nvSpPr>
          <p:cNvPr id="69" name="Google Shape;6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sp>
        <p:nvSpPr>
          <p:cNvPr id="74" name="Google Shape;7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Google Shape;7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Google Shape;8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 name="Google Shape;85;p21"/>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86" name="Google Shape;86;p21"/>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p21"/>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p22"/>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None/>
              <a:defRPr sz="2100"/>
            </a:lvl1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3"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3"/>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96" name="Google Shape;96;p23"/>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3.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28.png"/><Relationship Id="rId9" Type="http://schemas.openxmlformats.org/officeDocument/2006/relationships/image" Target="../media/image22.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30.png"/><Relationship Id="rId8"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4.jp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32.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8.png"/><Relationship Id="rId11" Type="http://schemas.openxmlformats.org/officeDocument/2006/relationships/image" Target="../media/image12.png"/><Relationship Id="rId10" Type="http://schemas.openxmlformats.org/officeDocument/2006/relationships/image" Target="../media/image16.png"/><Relationship Id="rId12" Type="http://schemas.openxmlformats.org/officeDocument/2006/relationships/image" Target="../media/image2.png"/><Relationship Id="rId9" Type="http://schemas.openxmlformats.org/officeDocument/2006/relationships/image" Target="../media/image17.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1.png"/><Relationship Id="rId8"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descr="Nuage blanc sur ciel étoilé bleu foncé" id="104" name="Google Shape;104;p25"/>
          <p:cNvPicPr preferRelativeResize="0"/>
          <p:nvPr/>
        </p:nvPicPr>
        <p:blipFill rotWithShape="1">
          <a:blip r:embed="rId3">
            <a:alphaModFix/>
          </a:blip>
          <a:srcRect b="17067" l="0" r="1719" t="0"/>
          <a:stretch/>
        </p:blipFill>
        <p:spPr>
          <a:xfrm>
            <a:off x="0" y="0"/>
            <a:ext cx="9144001" cy="5143500"/>
          </a:xfrm>
          <a:prstGeom prst="rect">
            <a:avLst/>
          </a:prstGeom>
          <a:noFill/>
          <a:ln>
            <a:noFill/>
          </a:ln>
        </p:spPr>
      </p:pic>
      <p:sp>
        <p:nvSpPr>
          <p:cNvPr id="105" name="Google Shape;105;p25"/>
          <p:cNvSpPr txBox="1"/>
          <p:nvPr>
            <p:ph type="ctrTitle"/>
          </p:nvPr>
        </p:nvSpPr>
        <p:spPr>
          <a:xfrm>
            <a:off x="510450" y="596900"/>
            <a:ext cx="8123100" cy="224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sz="4000"/>
              <a:t>An Image is worth 16x16 Words :</a:t>
            </a:r>
            <a:r>
              <a:rPr lang="fr" sz="6000"/>
              <a:t> </a:t>
            </a:r>
            <a:r>
              <a:rPr lang="fr" sz="3500"/>
              <a:t>Transformers For Image Recognition At Scale</a:t>
            </a:r>
            <a:endParaRPr sz="3500"/>
          </a:p>
        </p:txBody>
      </p:sp>
      <p:sp>
        <p:nvSpPr>
          <p:cNvPr id="106" name="Google Shape;106;p25"/>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Réalisé par : Saad TAZROUTE </a:t>
            </a:r>
            <a:endParaRPr/>
          </a:p>
          <a:p>
            <a:pPr indent="0" lvl="0" marL="0" rtl="0" algn="l">
              <a:spcBef>
                <a:spcPts val="0"/>
              </a:spcBef>
              <a:spcAft>
                <a:spcPts val="0"/>
              </a:spcAft>
              <a:buNone/>
            </a:pPr>
            <a:r>
              <a:rPr lang="fr"/>
              <a:t>Encadré par  : Ronan SICRE</a:t>
            </a:r>
            <a:endParaRPr/>
          </a:p>
        </p:txBody>
      </p:sp>
      <p:cxnSp>
        <p:nvCxnSpPr>
          <p:cNvPr id="107" name="Google Shape;107;p25"/>
          <p:cNvCxnSpPr/>
          <p:nvPr/>
        </p:nvCxnSpPr>
        <p:spPr>
          <a:xfrm>
            <a:off x="615150" y="2998025"/>
            <a:ext cx="500400" cy="0"/>
          </a:xfrm>
          <a:prstGeom prst="straightConnector1">
            <a:avLst/>
          </a:prstGeom>
          <a:noFill/>
          <a:ln cap="flat" cmpd="sng" w="19050">
            <a:solidFill>
              <a:schemeClr val="lt1"/>
            </a:solidFill>
            <a:prstDash val="solid"/>
            <a:round/>
            <a:headEnd len="med" w="med" type="none"/>
            <a:tailEnd len="med" w="med" type="none"/>
          </a:ln>
        </p:spPr>
      </p:cxnSp>
      <p:pic>
        <p:nvPicPr>
          <p:cNvPr id="108" name="Google Shape;108;p25"/>
          <p:cNvPicPr preferRelativeResize="0"/>
          <p:nvPr/>
        </p:nvPicPr>
        <p:blipFill>
          <a:blip r:embed="rId4">
            <a:alphaModFix/>
          </a:blip>
          <a:stretch>
            <a:fillRect/>
          </a:stretch>
        </p:blipFill>
        <p:spPr>
          <a:xfrm>
            <a:off x="3296075" y="3908400"/>
            <a:ext cx="2718899" cy="1359450"/>
          </a:xfrm>
          <a:prstGeom prst="rect">
            <a:avLst/>
          </a:prstGeom>
          <a:noFill/>
          <a:ln>
            <a:noFill/>
          </a:ln>
        </p:spPr>
      </p:pic>
      <p:sp>
        <p:nvSpPr>
          <p:cNvPr id="109" name="Google Shape;109;p25"/>
          <p:cNvSpPr txBox="1"/>
          <p:nvPr>
            <p:ph idx="1" type="subTitle"/>
          </p:nvPr>
        </p:nvSpPr>
        <p:spPr>
          <a:xfrm>
            <a:off x="1598675" y="2683025"/>
            <a:ext cx="50019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UE : Com	/ M2 : IAAA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Transfomer Encoder en détails : </a:t>
            </a:r>
            <a:endParaRPr/>
          </a:p>
        </p:txBody>
      </p:sp>
      <p:pic>
        <p:nvPicPr>
          <p:cNvPr id="186" name="Google Shape;186;p34"/>
          <p:cNvPicPr preferRelativeResize="0"/>
          <p:nvPr/>
        </p:nvPicPr>
        <p:blipFill rotWithShape="1">
          <a:blip r:embed="rId3">
            <a:alphaModFix/>
          </a:blip>
          <a:srcRect b="6143" l="2324" r="72841" t="7686"/>
          <a:stretch/>
        </p:blipFill>
        <p:spPr>
          <a:xfrm>
            <a:off x="685600" y="1152475"/>
            <a:ext cx="1926425" cy="3520201"/>
          </a:xfrm>
          <a:prstGeom prst="rect">
            <a:avLst/>
          </a:prstGeom>
          <a:noFill/>
          <a:ln>
            <a:noFill/>
          </a:ln>
        </p:spPr>
      </p:pic>
      <p:pic>
        <p:nvPicPr>
          <p:cNvPr id="187" name="Google Shape;187;p34"/>
          <p:cNvPicPr preferRelativeResize="0"/>
          <p:nvPr/>
        </p:nvPicPr>
        <p:blipFill>
          <a:blip r:embed="rId4">
            <a:alphaModFix/>
          </a:blip>
          <a:stretch>
            <a:fillRect/>
          </a:stretch>
        </p:blipFill>
        <p:spPr>
          <a:xfrm>
            <a:off x="4169825" y="1713142"/>
            <a:ext cx="4891451" cy="489145"/>
          </a:xfrm>
          <a:prstGeom prst="rect">
            <a:avLst/>
          </a:prstGeom>
          <a:noFill/>
          <a:ln>
            <a:noFill/>
          </a:ln>
        </p:spPr>
      </p:pic>
      <p:pic>
        <p:nvPicPr>
          <p:cNvPr id="188" name="Google Shape;188;p34"/>
          <p:cNvPicPr preferRelativeResize="0"/>
          <p:nvPr/>
        </p:nvPicPr>
        <p:blipFill>
          <a:blip r:embed="rId5">
            <a:alphaModFix/>
          </a:blip>
          <a:stretch>
            <a:fillRect/>
          </a:stretch>
        </p:blipFill>
        <p:spPr>
          <a:xfrm>
            <a:off x="4169819" y="2335586"/>
            <a:ext cx="4891457" cy="428825"/>
          </a:xfrm>
          <a:prstGeom prst="rect">
            <a:avLst/>
          </a:prstGeom>
          <a:noFill/>
          <a:ln>
            <a:noFill/>
          </a:ln>
        </p:spPr>
      </p:pic>
      <p:pic>
        <p:nvPicPr>
          <p:cNvPr id="189" name="Google Shape;189;p34"/>
          <p:cNvPicPr preferRelativeResize="0"/>
          <p:nvPr/>
        </p:nvPicPr>
        <p:blipFill>
          <a:blip r:embed="rId6">
            <a:alphaModFix/>
          </a:blip>
          <a:stretch>
            <a:fillRect/>
          </a:stretch>
        </p:blipFill>
        <p:spPr>
          <a:xfrm>
            <a:off x="4389850" y="2897698"/>
            <a:ext cx="4680600" cy="428825"/>
          </a:xfrm>
          <a:prstGeom prst="rect">
            <a:avLst/>
          </a:prstGeom>
          <a:noFill/>
          <a:ln>
            <a:noFill/>
          </a:ln>
        </p:spPr>
      </p:pic>
      <p:sp>
        <p:nvSpPr>
          <p:cNvPr id="190" name="Google Shape;190;p34"/>
          <p:cNvSpPr txBox="1"/>
          <p:nvPr/>
        </p:nvSpPr>
        <p:spPr>
          <a:xfrm>
            <a:off x="2463550" y="1773250"/>
            <a:ext cx="166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t>Embedding :</a:t>
            </a:r>
            <a:endParaRPr/>
          </a:p>
        </p:txBody>
      </p:sp>
      <p:sp>
        <p:nvSpPr>
          <p:cNvPr id="191" name="Google Shape;191;p34"/>
          <p:cNvSpPr txBox="1"/>
          <p:nvPr/>
        </p:nvSpPr>
        <p:spPr>
          <a:xfrm>
            <a:off x="2463550" y="2349888"/>
            <a:ext cx="166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t>Attention </a:t>
            </a:r>
            <a:endParaRPr/>
          </a:p>
        </p:txBody>
      </p:sp>
      <p:sp>
        <p:nvSpPr>
          <p:cNvPr id="192" name="Google Shape;192;p34"/>
          <p:cNvSpPr txBox="1"/>
          <p:nvPr/>
        </p:nvSpPr>
        <p:spPr>
          <a:xfrm>
            <a:off x="2463550" y="2897700"/>
            <a:ext cx="192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t>Passage par un MLP </a:t>
            </a:r>
            <a:endParaRPr/>
          </a:p>
        </p:txBody>
      </p:sp>
      <p:pic>
        <p:nvPicPr>
          <p:cNvPr id="193" name="Google Shape;193;p34"/>
          <p:cNvPicPr preferRelativeResize="0"/>
          <p:nvPr/>
        </p:nvPicPr>
        <p:blipFill>
          <a:blip r:embed="rId7">
            <a:alphaModFix/>
          </a:blip>
          <a:stretch>
            <a:fillRect/>
          </a:stretch>
        </p:blipFill>
        <p:spPr>
          <a:xfrm>
            <a:off x="75985" y="2698165"/>
            <a:ext cx="734090" cy="428825"/>
          </a:xfrm>
          <a:prstGeom prst="rect">
            <a:avLst/>
          </a:prstGeom>
          <a:noFill/>
          <a:ln>
            <a:noFill/>
          </a:ln>
        </p:spPr>
      </p:pic>
      <p:cxnSp>
        <p:nvCxnSpPr>
          <p:cNvPr id="194" name="Google Shape;194;p34"/>
          <p:cNvCxnSpPr>
            <a:stCxn id="193" idx="3"/>
          </p:cNvCxnSpPr>
          <p:nvPr/>
        </p:nvCxnSpPr>
        <p:spPr>
          <a:xfrm flipH="1" rot="10800000">
            <a:off x="810075" y="2754777"/>
            <a:ext cx="758700" cy="157800"/>
          </a:xfrm>
          <a:prstGeom prst="straightConnector1">
            <a:avLst/>
          </a:prstGeom>
          <a:noFill/>
          <a:ln cap="flat" cmpd="sng" w="9525">
            <a:solidFill>
              <a:srgbClr val="595959"/>
            </a:solidFill>
            <a:prstDash val="solid"/>
            <a:round/>
            <a:headEnd len="med" w="med" type="none"/>
            <a:tailEnd len="med" w="med" type="triangle"/>
          </a:ln>
        </p:spPr>
      </p:cxnSp>
      <p:pic>
        <p:nvPicPr>
          <p:cNvPr id="195" name="Google Shape;195;p34"/>
          <p:cNvPicPr preferRelativeResize="0"/>
          <p:nvPr/>
        </p:nvPicPr>
        <p:blipFill>
          <a:blip r:embed="rId8">
            <a:alphaModFix/>
          </a:blip>
          <a:stretch>
            <a:fillRect/>
          </a:stretch>
        </p:blipFill>
        <p:spPr>
          <a:xfrm>
            <a:off x="1467837" y="4807423"/>
            <a:ext cx="361950" cy="276225"/>
          </a:xfrm>
          <a:prstGeom prst="rect">
            <a:avLst/>
          </a:prstGeom>
          <a:noFill/>
          <a:ln>
            <a:noFill/>
          </a:ln>
        </p:spPr>
      </p:pic>
      <p:pic>
        <p:nvPicPr>
          <p:cNvPr id="196" name="Google Shape;196;p34"/>
          <p:cNvPicPr preferRelativeResize="0"/>
          <p:nvPr/>
        </p:nvPicPr>
        <p:blipFill>
          <a:blip r:embed="rId9">
            <a:alphaModFix/>
          </a:blip>
          <a:stretch>
            <a:fillRect/>
          </a:stretch>
        </p:blipFill>
        <p:spPr>
          <a:xfrm>
            <a:off x="1505925" y="1017723"/>
            <a:ext cx="285750" cy="276225"/>
          </a:xfrm>
          <a:prstGeom prst="rect">
            <a:avLst/>
          </a:prstGeom>
          <a:noFill/>
          <a:ln>
            <a:noFill/>
          </a:ln>
        </p:spPr>
      </p:pic>
      <p:cxnSp>
        <p:nvCxnSpPr>
          <p:cNvPr id="197" name="Google Shape;197;p34"/>
          <p:cNvCxnSpPr/>
          <p:nvPr/>
        </p:nvCxnSpPr>
        <p:spPr>
          <a:xfrm flipH="1" rot="10800000">
            <a:off x="361725" y="1713152"/>
            <a:ext cx="758700" cy="157800"/>
          </a:xfrm>
          <a:prstGeom prst="straightConnector1">
            <a:avLst/>
          </a:prstGeom>
          <a:noFill/>
          <a:ln cap="flat" cmpd="sng" w="9525">
            <a:solidFill>
              <a:srgbClr val="595959"/>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Positionnal Encoding</a:t>
            </a:r>
            <a:endParaRPr/>
          </a:p>
        </p:txBody>
      </p:sp>
      <p:sp>
        <p:nvSpPr>
          <p:cNvPr id="203" name="Google Shape;203;p35"/>
          <p:cNvSpPr txBox="1"/>
          <p:nvPr>
            <p:ph idx="1" type="body"/>
          </p:nvPr>
        </p:nvSpPr>
        <p:spPr>
          <a:xfrm>
            <a:off x="311700" y="1152450"/>
            <a:ext cx="9060300" cy="141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000"/>
              <a:t>L’encodage de position réalisé dans le papier :</a:t>
            </a:r>
            <a:endParaRPr sz="1000"/>
          </a:p>
          <a:p>
            <a:pPr indent="-292100" lvl="0" marL="457200" rtl="0" algn="l">
              <a:spcBef>
                <a:spcPts val="1600"/>
              </a:spcBef>
              <a:spcAft>
                <a:spcPts val="0"/>
              </a:spcAft>
              <a:buSzPts val="1000"/>
              <a:buChar char="●"/>
            </a:pPr>
            <a:r>
              <a:rPr lang="fr" sz="1000"/>
              <a:t> Ne fournissant aucune information sur la position : Considérer les entrées comme un sac de patchs.</a:t>
            </a:r>
            <a:endParaRPr sz="1000"/>
          </a:p>
          <a:p>
            <a:pPr indent="-292100" lvl="0" marL="457200" rtl="0" algn="l">
              <a:spcBef>
                <a:spcPts val="0"/>
              </a:spcBef>
              <a:spcAft>
                <a:spcPts val="0"/>
              </a:spcAft>
              <a:buSzPts val="1000"/>
              <a:buChar char="●"/>
            </a:pPr>
            <a:r>
              <a:rPr lang="fr" sz="1000"/>
              <a:t>1-D Encoding : En considérant les entrées comme une séquence de patches dans l'ordre matriciel.</a:t>
            </a:r>
            <a:endParaRPr sz="1000"/>
          </a:p>
          <a:p>
            <a:pPr indent="-292100" lvl="0" marL="457200" rtl="0" algn="l">
              <a:spcBef>
                <a:spcPts val="0"/>
              </a:spcBef>
              <a:spcAft>
                <a:spcPts val="0"/>
              </a:spcAft>
              <a:buSzPts val="1000"/>
              <a:buChar char="●"/>
            </a:pPr>
            <a:r>
              <a:rPr lang="fr" sz="1000"/>
              <a:t>2-D Encoding : En considérant les entrées comme une grille de patchs en deux dimensions. Dans ce cas, deux ensembles d'embedding sont appris, chacun pour l'un des axes,X-embedding, et Y -embedding, chacun de taille D/2.</a:t>
            </a:r>
            <a:endParaRPr sz="1000"/>
          </a:p>
        </p:txBody>
      </p:sp>
      <p:pic>
        <p:nvPicPr>
          <p:cNvPr id="204" name="Google Shape;204;p35"/>
          <p:cNvPicPr preferRelativeResize="0"/>
          <p:nvPr/>
        </p:nvPicPr>
        <p:blipFill>
          <a:blip r:embed="rId3">
            <a:alphaModFix/>
          </a:blip>
          <a:stretch>
            <a:fillRect/>
          </a:stretch>
        </p:blipFill>
        <p:spPr>
          <a:xfrm>
            <a:off x="3499637" y="2445500"/>
            <a:ext cx="2144726" cy="1897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Datasets : </a:t>
            </a:r>
            <a:endParaRPr/>
          </a:p>
        </p:txBody>
      </p:sp>
      <p:sp>
        <p:nvSpPr>
          <p:cNvPr id="210" name="Google Shape;210;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Pre-training : </a:t>
            </a:r>
            <a:endParaRPr/>
          </a:p>
          <a:p>
            <a:pPr indent="-342900" lvl="0" marL="457200" rtl="0" algn="l">
              <a:spcBef>
                <a:spcPts val="1600"/>
              </a:spcBef>
              <a:spcAft>
                <a:spcPts val="0"/>
              </a:spcAft>
              <a:buSzPts val="1800"/>
              <a:buChar char="●"/>
            </a:pPr>
            <a:r>
              <a:rPr b="1" lang="fr"/>
              <a:t>JFT : 18k </a:t>
            </a:r>
            <a:r>
              <a:rPr lang="fr"/>
              <a:t>classes</a:t>
            </a:r>
            <a:r>
              <a:rPr b="1" lang="fr"/>
              <a:t> / 303M </a:t>
            </a:r>
            <a:r>
              <a:rPr lang="fr"/>
              <a:t>images</a:t>
            </a:r>
            <a:endParaRPr/>
          </a:p>
          <a:p>
            <a:pPr indent="-342900" lvl="0" marL="457200" rtl="0" algn="l">
              <a:spcBef>
                <a:spcPts val="0"/>
              </a:spcBef>
              <a:spcAft>
                <a:spcPts val="0"/>
              </a:spcAft>
              <a:buSzPts val="1800"/>
              <a:buChar char="●"/>
            </a:pPr>
            <a:r>
              <a:rPr b="1" lang="fr"/>
              <a:t>ImageNet-21k : 21k </a:t>
            </a:r>
            <a:r>
              <a:rPr lang="fr"/>
              <a:t>classes</a:t>
            </a:r>
            <a:r>
              <a:rPr b="1" lang="fr"/>
              <a:t> / 14M </a:t>
            </a:r>
            <a:r>
              <a:rPr lang="fr"/>
              <a:t>images</a:t>
            </a:r>
            <a:r>
              <a:rPr b="1" lang="fr"/>
              <a:t> </a:t>
            </a:r>
            <a:endParaRPr b="1"/>
          </a:p>
          <a:p>
            <a:pPr indent="-342900" lvl="0" marL="457200" rtl="0" algn="l">
              <a:spcBef>
                <a:spcPts val="0"/>
              </a:spcBef>
              <a:spcAft>
                <a:spcPts val="0"/>
              </a:spcAft>
              <a:buSzPts val="1800"/>
              <a:buChar char="●"/>
            </a:pPr>
            <a:r>
              <a:rPr b="1" lang="fr"/>
              <a:t>ImageNet</a:t>
            </a:r>
            <a:r>
              <a:rPr lang="fr"/>
              <a:t> : </a:t>
            </a:r>
            <a:r>
              <a:rPr b="1" lang="fr"/>
              <a:t>1k</a:t>
            </a:r>
            <a:r>
              <a:rPr lang="fr"/>
              <a:t> classes / </a:t>
            </a:r>
            <a:r>
              <a:rPr b="1" lang="fr"/>
              <a:t>1,5M</a:t>
            </a:r>
            <a:r>
              <a:rPr lang="fr"/>
              <a:t> Images</a:t>
            </a:r>
            <a:endParaRPr/>
          </a:p>
          <a:p>
            <a:pPr indent="0" lvl="0" marL="0" rtl="0" algn="l">
              <a:spcBef>
                <a:spcPts val="1600"/>
              </a:spcBef>
              <a:spcAft>
                <a:spcPts val="0"/>
              </a:spcAft>
              <a:buNone/>
            </a:pPr>
            <a:r>
              <a:rPr lang="fr"/>
              <a:t>Fine-tuning : </a:t>
            </a:r>
            <a:endParaRPr/>
          </a:p>
          <a:p>
            <a:pPr indent="-342900" lvl="0" marL="457200" rtl="0" algn="l">
              <a:spcBef>
                <a:spcPts val="1600"/>
              </a:spcBef>
              <a:spcAft>
                <a:spcPts val="0"/>
              </a:spcAft>
              <a:buSzPts val="1800"/>
              <a:buChar char="●"/>
            </a:pPr>
            <a:r>
              <a:rPr lang="fr"/>
              <a:t> ImageNet ReaL, CIFAR-10/100, Oxford-IIIT Pets, Oxford Flowers-102, VTAB</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7"/>
          <p:cNvSpPr txBox="1"/>
          <p:nvPr>
            <p:ph type="title"/>
          </p:nvPr>
        </p:nvSpPr>
        <p:spPr>
          <a:xfrm>
            <a:off x="311700" y="4450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Experiments : </a:t>
            </a:r>
            <a:endParaRPr/>
          </a:p>
        </p:txBody>
      </p:sp>
      <p:sp>
        <p:nvSpPr>
          <p:cNvPr id="216" name="Google Shape;216;p37"/>
          <p:cNvSpPr txBox="1"/>
          <p:nvPr>
            <p:ph idx="1" type="body"/>
          </p:nvPr>
        </p:nvSpPr>
        <p:spPr>
          <a:xfrm>
            <a:off x="311700" y="1152475"/>
            <a:ext cx="8520600" cy="34164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Variants du modèle : </a:t>
            </a:r>
            <a:endParaRPr/>
          </a:p>
          <a:p>
            <a:pPr indent="0" lvl="0" marL="0" rtl="0" algn="l">
              <a:lnSpc>
                <a:spcPct val="100000"/>
              </a:lnSpc>
              <a:spcBef>
                <a:spcPts val="1600"/>
              </a:spcBef>
              <a:spcAft>
                <a:spcPts val="0"/>
              </a:spcAft>
              <a:buNone/>
            </a:pPr>
            <a:r>
              <a:rPr lang="fr" sz="1400">
                <a:solidFill>
                  <a:srgbClr val="000000"/>
                </a:solidFill>
                <a:latin typeface="Arial"/>
                <a:ea typeface="Arial"/>
                <a:cs typeface="Arial"/>
                <a:sym typeface="Arial"/>
              </a:rPr>
              <a:t>ex : ViT-L/16 = “Large”architecture,</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fr" sz="1400">
                <a:solidFill>
                  <a:srgbClr val="000000"/>
                </a:solidFill>
                <a:latin typeface="Arial"/>
                <a:ea typeface="Arial"/>
                <a:cs typeface="Arial"/>
                <a:sym typeface="Arial"/>
              </a:rPr>
              <a:t> avec 16 X 16 patchs</a:t>
            </a:r>
            <a:endParaRPr sz="14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pic>
        <p:nvPicPr>
          <p:cNvPr id="217" name="Google Shape;217;p37"/>
          <p:cNvPicPr preferRelativeResize="0"/>
          <p:nvPr/>
        </p:nvPicPr>
        <p:blipFill>
          <a:blip r:embed="rId3">
            <a:alphaModFix/>
          </a:blip>
          <a:stretch>
            <a:fillRect/>
          </a:stretch>
        </p:blipFill>
        <p:spPr>
          <a:xfrm>
            <a:off x="3467100" y="1017713"/>
            <a:ext cx="5676900" cy="1190625"/>
          </a:xfrm>
          <a:prstGeom prst="rect">
            <a:avLst/>
          </a:prstGeom>
          <a:noFill/>
          <a:ln>
            <a:noFill/>
          </a:ln>
        </p:spPr>
      </p:pic>
      <p:pic>
        <p:nvPicPr>
          <p:cNvPr id="218" name="Google Shape;218;p37"/>
          <p:cNvPicPr preferRelativeResize="0"/>
          <p:nvPr/>
        </p:nvPicPr>
        <p:blipFill>
          <a:blip r:embed="rId4">
            <a:alphaModFix/>
          </a:blip>
          <a:stretch>
            <a:fillRect/>
          </a:stretch>
        </p:blipFill>
        <p:spPr>
          <a:xfrm>
            <a:off x="507725" y="2208350"/>
            <a:ext cx="5971651" cy="1976775"/>
          </a:xfrm>
          <a:prstGeom prst="rect">
            <a:avLst/>
          </a:prstGeom>
          <a:noFill/>
          <a:ln>
            <a:noFill/>
          </a:ln>
        </p:spPr>
      </p:pic>
      <p:sp>
        <p:nvSpPr>
          <p:cNvPr id="219" name="Google Shape;219;p37"/>
          <p:cNvSpPr txBox="1"/>
          <p:nvPr/>
        </p:nvSpPr>
        <p:spPr>
          <a:xfrm>
            <a:off x="622700" y="4185125"/>
            <a:ext cx="5741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Proxima Nova"/>
                <a:ea typeface="Proxima Nova"/>
                <a:cs typeface="Proxima Nova"/>
                <a:sym typeface="Proxima Nova"/>
              </a:rPr>
              <a:t>Comparaison avec SOTA models sur des datasets de classification. All models are pre-trained on </a:t>
            </a:r>
            <a:r>
              <a:rPr b="1" lang="fr">
                <a:latin typeface="Proxima Nova"/>
                <a:ea typeface="Proxima Nova"/>
                <a:cs typeface="Proxima Nova"/>
                <a:sym typeface="Proxima Nova"/>
              </a:rPr>
              <a:t>JFTM300M dataset</a:t>
            </a:r>
            <a:endParaRPr b="1">
              <a:latin typeface="Proxima Nova"/>
              <a:ea typeface="Proxima Nova"/>
              <a:cs typeface="Proxima Nova"/>
              <a:sym typeface="Proxima Nova"/>
            </a:endParaRPr>
          </a:p>
        </p:txBody>
      </p:sp>
      <p:sp>
        <p:nvSpPr>
          <p:cNvPr id="220" name="Google Shape;220;p37"/>
          <p:cNvSpPr txBox="1"/>
          <p:nvPr/>
        </p:nvSpPr>
        <p:spPr>
          <a:xfrm>
            <a:off x="1169575" y="4703625"/>
            <a:ext cx="8647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latin typeface="Proxima Nova"/>
                <a:ea typeface="Proxima Nova"/>
                <a:cs typeface="Proxima Nova"/>
                <a:sym typeface="Proxima Nova"/>
              </a:rPr>
              <a:t>Référence : </a:t>
            </a:r>
            <a:r>
              <a:rPr lang="fr" sz="1000">
                <a:solidFill>
                  <a:srgbClr val="222222"/>
                </a:solidFill>
                <a:highlight>
                  <a:srgbClr val="FFFFFF"/>
                </a:highlight>
              </a:rPr>
              <a:t>Kolesnikov, Alexander, et al. "</a:t>
            </a:r>
            <a:r>
              <a:rPr b="1" lang="fr" sz="1000">
                <a:solidFill>
                  <a:srgbClr val="222222"/>
                </a:solidFill>
                <a:highlight>
                  <a:srgbClr val="FFFFFF"/>
                </a:highlight>
              </a:rPr>
              <a:t>Big transfer (bit): </a:t>
            </a:r>
            <a:r>
              <a:rPr lang="fr" sz="1000">
                <a:solidFill>
                  <a:srgbClr val="222222"/>
                </a:solidFill>
                <a:highlight>
                  <a:srgbClr val="FFFFFF"/>
                </a:highlight>
              </a:rPr>
              <a:t>General visual representation learning." </a:t>
            </a:r>
            <a:r>
              <a:rPr i="1" lang="fr" sz="1000">
                <a:solidFill>
                  <a:srgbClr val="222222"/>
                </a:solidFill>
                <a:highlight>
                  <a:srgbClr val="FFFFFF"/>
                </a:highlight>
              </a:rPr>
              <a:t>Computer Vision–ECCV 2020: 16th European Conference, Glasgow, UK, August 23–28, 2020, Proceedings, Part V 16</a:t>
            </a:r>
            <a:r>
              <a:rPr lang="fr" sz="1000">
                <a:solidFill>
                  <a:srgbClr val="222222"/>
                </a:solidFill>
                <a:highlight>
                  <a:srgbClr val="FFFFFF"/>
                </a:highlight>
              </a:rPr>
              <a:t>. Springer International Publishing, 2020.</a:t>
            </a:r>
            <a:endParaRPr sz="1000">
              <a:solidFill>
                <a:srgbClr val="222222"/>
              </a:solidFill>
              <a:highlight>
                <a:srgbClr val="FFFFFF"/>
              </a:highlight>
            </a:endParaRPr>
          </a:p>
          <a:p>
            <a:pPr indent="0" lvl="0" marL="0" rtl="0" algn="l">
              <a:spcBef>
                <a:spcPts val="0"/>
              </a:spcBef>
              <a:spcAft>
                <a:spcPts val="0"/>
              </a:spcAft>
              <a:buNone/>
            </a:pPr>
            <a:r>
              <a:t/>
            </a:r>
            <a:endParaRPr sz="1100">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Benchmark</a:t>
            </a:r>
            <a:endParaRPr/>
          </a:p>
        </p:txBody>
      </p:sp>
      <p:sp>
        <p:nvSpPr>
          <p:cNvPr id="226" name="Google Shape;226;p38"/>
          <p:cNvSpPr txBox="1"/>
          <p:nvPr>
            <p:ph idx="1" type="body"/>
          </p:nvPr>
        </p:nvSpPr>
        <p:spPr>
          <a:xfrm>
            <a:off x="311700" y="4306625"/>
            <a:ext cx="8520600" cy="1868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fr" sz="1200"/>
              <a:t>Moins performant </a:t>
            </a:r>
            <a:r>
              <a:rPr lang="fr" sz="1200"/>
              <a:t>que BiT (Resnet) lorsqu'il est entraîné uniquement sur ImageNet </a:t>
            </a:r>
            <a:endParaRPr sz="1200"/>
          </a:p>
          <a:p>
            <a:pPr indent="-304800" lvl="0" marL="457200" rtl="0" algn="l">
              <a:spcBef>
                <a:spcPts val="0"/>
              </a:spcBef>
              <a:spcAft>
                <a:spcPts val="0"/>
              </a:spcAft>
              <a:buSzPts val="1200"/>
              <a:buChar char="●"/>
            </a:pPr>
            <a:r>
              <a:rPr lang="fr" sz="1200"/>
              <a:t>Performances améliorées lorsqu'il est pré-entraîné sur un grand ensemble de données.</a:t>
            </a:r>
            <a:endParaRPr sz="1200"/>
          </a:p>
        </p:txBody>
      </p:sp>
      <p:pic>
        <p:nvPicPr>
          <p:cNvPr id="227" name="Google Shape;227;p38"/>
          <p:cNvPicPr preferRelativeResize="0"/>
          <p:nvPr/>
        </p:nvPicPr>
        <p:blipFill>
          <a:blip r:embed="rId3">
            <a:alphaModFix/>
          </a:blip>
          <a:stretch>
            <a:fillRect/>
          </a:stretch>
        </p:blipFill>
        <p:spPr>
          <a:xfrm>
            <a:off x="732700" y="1017737"/>
            <a:ext cx="7678600" cy="2614125"/>
          </a:xfrm>
          <a:prstGeom prst="rect">
            <a:avLst/>
          </a:prstGeom>
          <a:noFill/>
          <a:ln>
            <a:noFill/>
          </a:ln>
        </p:spPr>
      </p:pic>
      <p:sp>
        <p:nvSpPr>
          <p:cNvPr id="228" name="Google Shape;228;p38"/>
          <p:cNvSpPr txBox="1"/>
          <p:nvPr/>
        </p:nvSpPr>
        <p:spPr>
          <a:xfrm>
            <a:off x="805025" y="3691025"/>
            <a:ext cx="7458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Proxima Nova"/>
                <a:ea typeface="Proxima Nova"/>
                <a:cs typeface="Proxima Nova"/>
                <a:sym typeface="Proxima Nova"/>
              </a:rPr>
              <a:t>Comparaison des ViT modèles avec les modèles (Resnet) BiT, en fonction de données de pré-entraînement.</a:t>
            </a:r>
            <a:endParaRPr>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Transformers       CNN </a:t>
            </a:r>
            <a:endParaRPr/>
          </a:p>
        </p:txBody>
      </p:sp>
      <p:pic>
        <p:nvPicPr>
          <p:cNvPr id="234" name="Google Shape;234;p39"/>
          <p:cNvPicPr preferRelativeResize="0"/>
          <p:nvPr/>
        </p:nvPicPr>
        <p:blipFill>
          <a:blip r:embed="rId3">
            <a:alphaModFix/>
          </a:blip>
          <a:stretch>
            <a:fillRect/>
          </a:stretch>
        </p:blipFill>
        <p:spPr>
          <a:xfrm>
            <a:off x="516700" y="988775"/>
            <a:ext cx="2912850" cy="2855450"/>
          </a:xfrm>
          <a:prstGeom prst="rect">
            <a:avLst/>
          </a:prstGeom>
          <a:noFill/>
          <a:ln>
            <a:noFill/>
          </a:ln>
        </p:spPr>
      </p:pic>
      <p:sp>
        <p:nvSpPr>
          <p:cNvPr id="235" name="Google Shape;235;p39"/>
          <p:cNvSpPr txBox="1"/>
          <p:nvPr/>
        </p:nvSpPr>
        <p:spPr>
          <a:xfrm>
            <a:off x="3624875" y="1017725"/>
            <a:ext cx="45288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Proxima Nova"/>
                <a:ea typeface="Proxima Nova"/>
                <a:cs typeface="Proxima Nova"/>
                <a:sym typeface="Proxima Nova"/>
              </a:rPr>
              <a:t>Après la couche 10, l’information est synthétisé pour les différentes couches.</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fr">
                <a:latin typeface="Proxima Nova"/>
                <a:ea typeface="Proxima Nova"/>
                <a:cs typeface="Proxima Nova"/>
                <a:sym typeface="Proxima Nova"/>
              </a:rPr>
              <a:t>Les premières couches sont responsables alors de capter les informations globales de l’image.</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fr">
                <a:latin typeface="Proxima Nova"/>
                <a:ea typeface="Proxima Nova"/>
                <a:cs typeface="Proxima Nova"/>
                <a:sym typeface="Proxima Nova"/>
              </a:rPr>
              <a:t>Les dernières couches sont alors responsable de traiter les détails de l’image</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fr">
                <a:latin typeface="Proxima Nova"/>
                <a:ea typeface="Proxima Nova"/>
                <a:cs typeface="Proxima Nova"/>
                <a:sym typeface="Proxima Nova"/>
              </a:rPr>
              <a:t>Ce qui est la même histoire, lorsqu’on parle de réseaux CNN.</a:t>
            </a:r>
            <a:endParaRPr>
              <a:latin typeface="Proxima Nova"/>
              <a:ea typeface="Proxima Nova"/>
              <a:cs typeface="Proxima Nova"/>
              <a:sym typeface="Proxima Nova"/>
            </a:endParaRPr>
          </a:p>
        </p:txBody>
      </p:sp>
      <p:pic>
        <p:nvPicPr>
          <p:cNvPr id="236" name="Google Shape;236;p39"/>
          <p:cNvPicPr preferRelativeResize="0"/>
          <p:nvPr/>
        </p:nvPicPr>
        <p:blipFill>
          <a:blip r:embed="rId4">
            <a:alphaModFix/>
          </a:blip>
          <a:stretch>
            <a:fillRect/>
          </a:stretch>
        </p:blipFill>
        <p:spPr>
          <a:xfrm>
            <a:off x="2621300" y="692313"/>
            <a:ext cx="323850" cy="200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Les cartes d’attention</a:t>
            </a:r>
            <a:endParaRPr/>
          </a:p>
        </p:txBody>
      </p:sp>
      <p:sp>
        <p:nvSpPr>
          <p:cNvPr id="242" name="Google Shape;242;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Pour calculer les cartes de l'attention, les auteurs ont calculé la moyenne des poids d'attention de ViT- L/16 sur toutes les sorties d’encoders , et calculent la moyenne de cette somme pour chaque patch.</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fr"/>
              <a:t> Cette méthode tient compte le mélange de l'attention entre les jetons à travers toutes les couches.</a:t>
            </a:r>
            <a:endParaRPr/>
          </a:p>
        </p:txBody>
      </p:sp>
      <p:pic>
        <p:nvPicPr>
          <p:cNvPr id="243" name="Google Shape;243;p40"/>
          <p:cNvPicPr preferRelativeResize="0"/>
          <p:nvPr/>
        </p:nvPicPr>
        <p:blipFill>
          <a:blip r:embed="rId3">
            <a:alphaModFix/>
          </a:blip>
          <a:stretch>
            <a:fillRect/>
          </a:stretch>
        </p:blipFill>
        <p:spPr>
          <a:xfrm>
            <a:off x="1379850" y="2114050"/>
            <a:ext cx="5331474" cy="1785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1"/>
          <p:cNvSpPr txBox="1"/>
          <p:nvPr>
            <p:ph type="title"/>
          </p:nvPr>
        </p:nvSpPr>
        <p:spPr>
          <a:xfrm>
            <a:off x="193125" y="831925"/>
            <a:ext cx="4045200" cy="3906600"/>
          </a:xfrm>
          <a:prstGeom prst="rect">
            <a:avLst/>
          </a:prstGeom>
        </p:spPr>
        <p:txBody>
          <a:bodyPr anchorCtr="0" anchor="b"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fr" sz="1400"/>
              <a:t>Parmi les différentes variantes de ViT, les variantes les plus grandes sont plus performantes lorsque la quantité de données d'apprentissage est plus importante.</a:t>
            </a:r>
            <a:endParaRPr sz="1400"/>
          </a:p>
          <a:p>
            <a:pPr indent="-317500" lvl="0" marL="457200" rtl="0" algn="l">
              <a:lnSpc>
                <a:spcPct val="115000"/>
              </a:lnSpc>
              <a:spcBef>
                <a:spcPts val="0"/>
              </a:spcBef>
              <a:spcAft>
                <a:spcPts val="0"/>
              </a:spcAft>
              <a:buSzPts val="1400"/>
              <a:buChar char="●"/>
            </a:pPr>
            <a:r>
              <a:rPr lang="fr" sz="1400"/>
              <a:t>Vision Transformer obtient d'excellents résultats lorsqu'il est prétraité à une échelle suffisante et transféré à des tâches comportant moins de points de données.</a:t>
            </a:r>
            <a:endParaRPr sz="1400"/>
          </a:p>
          <a:p>
            <a:pPr indent="-317500" lvl="0" marL="457200" rtl="0" algn="l">
              <a:lnSpc>
                <a:spcPct val="115000"/>
              </a:lnSpc>
              <a:spcBef>
                <a:spcPts val="0"/>
              </a:spcBef>
              <a:spcAft>
                <a:spcPts val="0"/>
              </a:spcAft>
              <a:buSzPts val="1400"/>
              <a:buChar char="●"/>
            </a:pPr>
            <a:r>
              <a:rPr lang="fr" sz="1400"/>
              <a:t>Vision Transformer domine ResNets sur le </a:t>
            </a:r>
            <a:r>
              <a:rPr b="1" lang="fr" sz="1400"/>
              <a:t>compromis performance/calcul</a:t>
            </a:r>
            <a:r>
              <a:rPr lang="fr" sz="1400"/>
              <a:t>.</a:t>
            </a:r>
            <a:endParaRPr sz="1400"/>
          </a:p>
          <a:p>
            <a:pPr indent="-317500" lvl="0" marL="457200" rtl="0" algn="l">
              <a:lnSpc>
                <a:spcPct val="115000"/>
              </a:lnSpc>
              <a:spcBef>
                <a:spcPts val="0"/>
              </a:spcBef>
              <a:spcAft>
                <a:spcPts val="0"/>
              </a:spcAft>
              <a:buSzPts val="1400"/>
              <a:buChar char="●"/>
            </a:pPr>
            <a:r>
              <a:rPr lang="fr" sz="1400"/>
              <a:t>Les performances ne semblent pas encore saturé avec la taille disponible du modèle.</a:t>
            </a:r>
            <a:endParaRPr sz="1400"/>
          </a:p>
        </p:txBody>
      </p:sp>
      <p:sp>
        <p:nvSpPr>
          <p:cNvPr id="249" name="Google Shape;249;p41"/>
          <p:cNvSpPr txBox="1"/>
          <p:nvPr>
            <p:ph idx="2" type="body"/>
          </p:nvPr>
        </p:nvSpPr>
        <p:spPr>
          <a:xfrm>
            <a:off x="4953975" y="673575"/>
            <a:ext cx="3837000" cy="36951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fr" sz="1400"/>
              <a:t>Prend 2,5k jours de TPUv3 pour faire le pré-entraînement du meilleur modèle ViT-H/14.             à 4,35 dollar/TPU/h : 2,5k*4.75*h*1=</a:t>
            </a:r>
            <a:r>
              <a:rPr b="1" lang="fr" sz="1400"/>
              <a:t>12k dollar  </a:t>
            </a:r>
            <a:endParaRPr b="1" sz="1400"/>
          </a:p>
          <a:p>
            <a:pPr indent="-317500" lvl="0" marL="457200" rtl="0" algn="l">
              <a:spcBef>
                <a:spcPts val="0"/>
              </a:spcBef>
              <a:spcAft>
                <a:spcPts val="0"/>
              </a:spcAft>
              <a:buSzPts val="1400"/>
              <a:buChar char="●"/>
            </a:pPr>
            <a:r>
              <a:rPr b="1" lang="fr" sz="1400"/>
              <a:t>Résultats meilleurs, seulement avec plus de data</a:t>
            </a:r>
            <a:endParaRPr b="1" sz="1400"/>
          </a:p>
          <a:p>
            <a:pPr indent="-317500" lvl="0" marL="457200" rtl="0" algn="l">
              <a:spcBef>
                <a:spcPts val="0"/>
              </a:spcBef>
              <a:spcAft>
                <a:spcPts val="0"/>
              </a:spcAft>
              <a:buSzPts val="1400"/>
              <a:buChar char="●"/>
            </a:pPr>
            <a:r>
              <a:rPr b="1" lang="fr" sz="1400"/>
              <a:t>Pretrain large-scale datasets (14M - 300M).</a:t>
            </a:r>
            <a:endParaRPr b="1" sz="1400"/>
          </a:p>
          <a:p>
            <a:pPr indent="0" lvl="0" marL="0" rtl="0" algn="l">
              <a:spcBef>
                <a:spcPts val="1600"/>
              </a:spcBef>
              <a:spcAft>
                <a:spcPts val="1600"/>
              </a:spcAft>
              <a:buNone/>
            </a:pPr>
            <a:r>
              <a:t/>
            </a:r>
            <a:endParaRPr b="1" sz="1400"/>
          </a:p>
        </p:txBody>
      </p:sp>
      <p:sp>
        <p:nvSpPr>
          <p:cNvPr id="250" name="Google Shape;250;p41"/>
          <p:cNvSpPr txBox="1"/>
          <p:nvPr>
            <p:ph type="title"/>
          </p:nvPr>
        </p:nvSpPr>
        <p:spPr>
          <a:xfrm>
            <a:off x="270375" y="228000"/>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sz="2900"/>
              <a:t>Conclusion et discussion</a:t>
            </a:r>
            <a:endParaRPr sz="2900"/>
          </a:p>
        </p:txBody>
      </p:sp>
      <p:sp>
        <p:nvSpPr>
          <p:cNvPr id="251" name="Google Shape;251;p41"/>
          <p:cNvSpPr txBox="1"/>
          <p:nvPr/>
        </p:nvSpPr>
        <p:spPr>
          <a:xfrm>
            <a:off x="5063350" y="4648100"/>
            <a:ext cx="378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latin typeface="Proxima Nova"/>
                <a:ea typeface="Proxima Nova"/>
                <a:cs typeface="Proxima Nova"/>
                <a:sym typeface="Proxima Nova"/>
              </a:rPr>
              <a:t>Source : https://cloud.google.com/tpu/pricing</a:t>
            </a:r>
            <a:endParaRPr>
              <a:solidFill>
                <a:schemeClr val="lt1"/>
              </a:solidFill>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3600"/>
              <a:t>Plan de la présentation</a:t>
            </a:r>
            <a:endParaRPr sz="3600"/>
          </a:p>
        </p:txBody>
      </p:sp>
      <p:sp>
        <p:nvSpPr>
          <p:cNvPr id="115" name="Google Shape;115;p26"/>
          <p:cNvSpPr txBox="1"/>
          <p:nvPr>
            <p:ph idx="1" type="body"/>
          </p:nvPr>
        </p:nvSpPr>
        <p:spPr>
          <a:xfrm>
            <a:off x="311700" y="1244850"/>
            <a:ext cx="8520600" cy="21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595959"/>
              </a:buClr>
              <a:buSzPts val="1800"/>
              <a:buFont typeface="Arial"/>
              <a:buChar char="●"/>
            </a:pPr>
            <a:r>
              <a:rPr lang="fr">
                <a:solidFill>
                  <a:srgbClr val="595959"/>
                </a:solidFill>
                <a:latin typeface="Arial"/>
                <a:ea typeface="Arial"/>
                <a:cs typeface="Arial"/>
                <a:sym typeface="Arial"/>
              </a:rPr>
              <a:t>Introduction </a:t>
            </a:r>
            <a:endParaRPr>
              <a:solidFill>
                <a:srgbClr val="595959"/>
              </a:solidFill>
              <a:latin typeface="Arial"/>
              <a:ea typeface="Arial"/>
              <a:cs typeface="Arial"/>
              <a:sym typeface="Arial"/>
            </a:endParaRPr>
          </a:p>
          <a:p>
            <a:pPr indent="-342900" lvl="0" marL="457200" rtl="0" algn="l">
              <a:spcBef>
                <a:spcPts val="0"/>
              </a:spcBef>
              <a:spcAft>
                <a:spcPts val="0"/>
              </a:spcAft>
              <a:buClr>
                <a:srgbClr val="595959"/>
              </a:buClr>
              <a:buSzPts val="1800"/>
              <a:buFont typeface="Arial"/>
              <a:buChar char="●"/>
            </a:pPr>
            <a:r>
              <a:rPr lang="fr">
                <a:solidFill>
                  <a:srgbClr val="595959"/>
                </a:solidFill>
                <a:latin typeface="Arial"/>
                <a:ea typeface="Arial"/>
                <a:cs typeface="Arial"/>
                <a:sym typeface="Arial"/>
              </a:rPr>
              <a:t>Background</a:t>
            </a:r>
            <a:endParaRPr>
              <a:solidFill>
                <a:srgbClr val="595959"/>
              </a:solidFill>
              <a:latin typeface="Arial"/>
              <a:ea typeface="Arial"/>
              <a:cs typeface="Arial"/>
              <a:sym typeface="Arial"/>
            </a:endParaRPr>
          </a:p>
          <a:p>
            <a:pPr indent="-342900" lvl="0" marL="457200" rtl="0" algn="l">
              <a:spcBef>
                <a:spcPts val="0"/>
              </a:spcBef>
              <a:spcAft>
                <a:spcPts val="0"/>
              </a:spcAft>
              <a:buClr>
                <a:srgbClr val="595959"/>
              </a:buClr>
              <a:buSzPts val="1800"/>
              <a:buFont typeface="Arial"/>
              <a:buChar char="●"/>
            </a:pPr>
            <a:r>
              <a:rPr lang="fr">
                <a:solidFill>
                  <a:srgbClr val="595959"/>
                </a:solidFill>
                <a:latin typeface="Arial"/>
                <a:ea typeface="Arial"/>
                <a:cs typeface="Arial"/>
                <a:sym typeface="Arial"/>
              </a:rPr>
              <a:t>Présentation du modèle</a:t>
            </a:r>
            <a:endParaRPr>
              <a:solidFill>
                <a:srgbClr val="595959"/>
              </a:solidFill>
              <a:latin typeface="Arial"/>
              <a:ea typeface="Arial"/>
              <a:cs typeface="Arial"/>
              <a:sym typeface="Arial"/>
            </a:endParaRPr>
          </a:p>
          <a:p>
            <a:pPr indent="-342900" lvl="0" marL="457200" rtl="0" algn="l">
              <a:spcBef>
                <a:spcPts val="0"/>
              </a:spcBef>
              <a:spcAft>
                <a:spcPts val="0"/>
              </a:spcAft>
              <a:buClr>
                <a:srgbClr val="595959"/>
              </a:buClr>
              <a:buSzPts val="1800"/>
              <a:buFont typeface="Arial"/>
              <a:buChar char="●"/>
            </a:pPr>
            <a:r>
              <a:rPr lang="fr">
                <a:solidFill>
                  <a:srgbClr val="595959"/>
                </a:solidFill>
                <a:latin typeface="Arial"/>
                <a:ea typeface="Arial"/>
                <a:cs typeface="Arial"/>
                <a:sym typeface="Arial"/>
              </a:rPr>
              <a:t>Détails d’Implémentation</a:t>
            </a:r>
            <a:endParaRPr>
              <a:solidFill>
                <a:srgbClr val="595959"/>
              </a:solidFill>
              <a:latin typeface="Arial"/>
              <a:ea typeface="Arial"/>
              <a:cs typeface="Arial"/>
              <a:sym typeface="Arial"/>
            </a:endParaRPr>
          </a:p>
          <a:p>
            <a:pPr indent="-342900" lvl="0" marL="457200" rtl="0" algn="l">
              <a:spcBef>
                <a:spcPts val="0"/>
              </a:spcBef>
              <a:spcAft>
                <a:spcPts val="0"/>
              </a:spcAft>
              <a:buClr>
                <a:srgbClr val="595959"/>
              </a:buClr>
              <a:buSzPts val="1800"/>
              <a:buFont typeface="Arial"/>
              <a:buChar char="●"/>
            </a:pPr>
            <a:r>
              <a:rPr lang="fr">
                <a:solidFill>
                  <a:srgbClr val="595959"/>
                </a:solidFill>
                <a:latin typeface="Arial"/>
                <a:ea typeface="Arial"/>
                <a:cs typeface="Arial"/>
                <a:sym typeface="Arial"/>
              </a:rPr>
              <a:t>Résultats </a:t>
            </a:r>
            <a:endParaRPr>
              <a:solidFill>
                <a:srgbClr val="595959"/>
              </a:solidFill>
              <a:latin typeface="Arial"/>
              <a:ea typeface="Arial"/>
              <a:cs typeface="Arial"/>
              <a:sym typeface="Arial"/>
            </a:endParaRPr>
          </a:p>
          <a:p>
            <a:pPr indent="-342900" lvl="0" marL="457200" rtl="0" algn="l">
              <a:spcBef>
                <a:spcPts val="0"/>
              </a:spcBef>
              <a:spcAft>
                <a:spcPts val="0"/>
              </a:spcAft>
              <a:buClr>
                <a:srgbClr val="595959"/>
              </a:buClr>
              <a:buSzPts val="1800"/>
              <a:buFont typeface="Arial"/>
              <a:buChar char="●"/>
            </a:pPr>
            <a:r>
              <a:rPr lang="fr">
                <a:solidFill>
                  <a:srgbClr val="595959"/>
                </a:solidFill>
                <a:latin typeface="Arial"/>
                <a:ea typeface="Arial"/>
                <a:cs typeface="Arial"/>
                <a:sym typeface="Arial"/>
              </a:rPr>
              <a:t>Challenges</a:t>
            </a:r>
            <a:endParaRPr>
              <a:solidFill>
                <a:srgbClr val="595959"/>
              </a:solidFill>
              <a:latin typeface="Arial"/>
              <a:ea typeface="Arial"/>
              <a:cs typeface="Arial"/>
              <a:sym typeface="Arial"/>
            </a:endParaRPr>
          </a:p>
          <a:p>
            <a:pPr indent="0" lvl="0" marL="0" rtl="0" algn="l">
              <a:spcBef>
                <a:spcPts val="1200"/>
              </a:spcBef>
              <a:spcAft>
                <a:spcPts val="1600"/>
              </a:spcAft>
              <a:buNone/>
            </a:pPr>
            <a:r>
              <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3000"/>
              <a:t>Introduction : Les mécanismes d’attention en Computer Vision inspirée par NLP</a:t>
            </a:r>
            <a:endParaRPr sz="3000"/>
          </a:p>
        </p:txBody>
      </p:sp>
      <p:sp>
        <p:nvSpPr>
          <p:cNvPr id="121" name="Google Shape;121;p27"/>
          <p:cNvSpPr txBox="1"/>
          <p:nvPr>
            <p:ph idx="1" type="body"/>
          </p:nvPr>
        </p:nvSpPr>
        <p:spPr>
          <a:xfrm>
            <a:off x="0" y="1433375"/>
            <a:ext cx="9144000" cy="3449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fr"/>
              <a:t>Explorer les architectures basées sur les transformateurs pour les tâches de vision par ordinateur. </a:t>
            </a:r>
            <a:endParaRPr/>
          </a:p>
          <a:p>
            <a:pPr indent="-342900" lvl="0" marL="457200" rtl="0" algn="l">
              <a:spcBef>
                <a:spcPts val="0"/>
              </a:spcBef>
              <a:spcAft>
                <a:spcPts val="0"/>
              </a:spcAft>
              <a:buSzPts val="1800"/>
              <a:buChar char="●"/>
            </a:pPr>
            <a:r>
              <a:rPr lang="fr"/>
              <a:t>Les transformateurs ont été le de-facto pour les tâches NLP, et les architectures de type CNN/Resnet ont été l'état de l'art pour la vision par ordinateur. </a:t>
            </a:r>
            <a:endParaRPr/>
          </a:p>
          <a:p>
            <a:pPr indent="-342900" lvl="0" marL="457200" rtl="0" algn="l">
              <a:spcBef>
                <a:spcPts val="0"/>
              </a:spcBef>
              <a:spcAft>
                <a:spcPts val="0"/>
              </a:spcAft>
              <a:buSzPts val="1800"/>
              <a:buChar char="●"/>
            </a:pPr>
            <a:r>
              <a:rPr lang="fr"/>
              <a:t>L'attention permet au modèle de se concentrer sur les parties pertinentes de la séquence d'entrée, selon les besoins. </a:t>
            </a:r>
            <a:endParaRPr/>
          </a:p>
          <a:p>
            <a:pPr indent="-342900" lvl="0" marL="457200" rtl="0" algn="l">
              <a:spcBef>
                <a:spcPts val="0"/>
              </a:spcBef>
              <a:spcAft>
                <a:spcPts val="0"/>
              </a:spcAft>
              <a:buSzPts val="1800"/>
              <a:buChar char="●"/>
            </a:pPr>
            <a:r>
              <a:rPr lang="fr"/>
              <a:t>Cet article traite principalement de la force et de la polyvalence des transformateurs de vision, car il approuve en quelque sorte le fait qu'ils puissent être utilisés dans la classification et qu'ils puissent même battre le CNN de pointe.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Overview du modèle :</a:t>
            </a:r>
            <a:endParaRPr/>
          </a:p>
        </p:txBody>
      </p:sp>
      <p:sp>
        <p:nvSpPr>
          <p:cNvPr id="127" name="Google Shape;127;p28"/>
          <p:cNvSpPr txBox="1"/>
          <p:nvPr/>
        </p:nvSpPr>
        <p:spPr>
          <a:xfrm>
            <a:off x="4420100" y="4556800"/>
            <a:ext cx="464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Proxima Nova"/>
                <a:ea typeface="Proxima Nova"/>
                <a:cs typeface="Proxima Nova"/>
                <a:sym typeface="Proxima Nova"/>
              </a:rPr>
              <a:t>Source : https://github.com/lucidrains/vit-pytorch</a:t>
            </a:r>
            <a:endParaRPr>
              <a:latin typeface="Proxima Nova"/>
              <a:ea typeface="Proxima Nova"/>
              <a:cs typeface="Proxima Nova"/>
              <a:sym typeface="Proxima Nova"/>
            </a:endParaRPr>
          </a:p>
        </p:txBody>
      </p:sp>
      <p:pic>
        <p:nvPicPr>
          <p:cNvPr id="128" name="Google Shape;128;p28"/>
          <p:cNvPicPr preferRelativeResize="0"/>
          <p:nvPr/>
        </p:nvPicPr>
        <p:blipFill>
          <a:blip r:embed="rId3">
            <a:alphaModFix/>
          </a:blip>
          <a:stretch>
            <a:fillRect/>
          </a:stretch>
        </p:blipFill>
        <p:spPr>
          <a:xfrm>
            <a:off x="1556150" y="956925"/>
            <a:ext cx="4991476" cy="34316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3600"/>
              <a:t>Background : L’a</a:t>
            </a:r>
            <a:r>
              <a:rPr lang="fr" sz="3600"/>
              <a:t>rchitecture des </a:t>
            </a:r>
            <a:r>
              <a:rPr lang="fr" sz="3600"/>
              <a:t>Transformers en NLP</a:t>
            </a:r>
            <a:endParaRPr sz="3600"/>
          </a:p>
        </p:txBody>
      </p:sp>
      <p:sp>
        <p:nvSpPr>
          <p:cNvPr id="134" name="Google Shape;134;p29"/>
          <p:cNvSpPr txBox="1"/>
          <p:nvPr>
            <p:ph idx="1" type="body"/>
          </p:nvPr>
        </p:nvSpPr>
        <p:spPr>
          <a:xfrm>
            <a:off x="311700" y="3316550"/>
            <a:ext cx="8520600" cy="1168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fr" sz="1300"/>
              <a:t>Modèle standard dans les tâches NLP </a:t>
            </a:r>
            <a:endParaRPr sz="1300"/>
          </a:p>
          <a:p>
            <a:pPr indent="-311150" lvl="0" marL="457200" rtl="0" algn="l">
              <a:spcBef>
                <a:spcPts val="0"/>
              </a:spcBef>
              <a:spcAft>
                <a:spcPts val="0"/>
              </a:spcAft>
              <a:buSzPts val="1300"/>
              <a:buChar char="●"/>
            </a:pPr>
            <a:r>
              <a:rPr lang="fr" sz="1300"/>
              <a:t>Constitué uniquement de modules d'attention n'utilisant pas de RNN </a:t>
            </a:r>
            <a:endParaRPr sz="1300"/>
          </a:p>
          <a:p>
            <a:pPr indent="-311150" lvl="0" marL="457200" rtl="0" algn="l">
              <a:spcBef>
                <a:spcPts val="0"/>
              </a:spcBef>
              <a:spcAft>
                <a:spcPts val="0"/>
              </a:spcAft>
              <a:buSzPts val="1300"/>
              <a:buChar char="●"/>
            </a:pPr>
            <a:r>
              <a:rPr lang="fr" sz="1300"/>
              <a:t>Architecture Encodeur-décodeur </a:t>
            </a:r>
            <a:endParaRPr sz="1300"/>
          </a:p>
          <a:p>
            <a:pPr indent="-311150" lvl="0" marL="457200" rtl="0" algn="l">
              <a:spcBef>
                <a:spcPts val="0"/>
              </a:spcBef>
              <a:spcAft>
                <a:spcPts val="0"/>
              </a:spcAft>
              <a:buSzPts val="1300"/>
              <a:buChar char="●"/>
            </a:pPr>
            <a:r>
              <a:rPr lang="fr" sz="1300"/>
              <a:t>Nécessite un ensemble de données à grande échelle et un coût de calcul élevé. </a:t>
            </a:r>
            <a:endParaRPr sz="1300"/>
          </a:p>
          <a:p>
            <a:pPr indent="-311150" lvl="0" marL="457200" rtl="0" algn="l">
              <a:spcBef>
                <a:spcPts val="0"/>
              </a:spcBef>
              <a:spcAft>
                <a:spcPts val="0"/>
              </a:spcAft>
              <a:buSzPts val="1300"/>
              <a:buChar char="●"/>
            </a:pPr>
            <a:r>
              <a:rPr lang="fr" sz="1300"/>
              <a:t>Approches de pré-entraînement et de finetunning: BERT &amp; GPT</a:t>
            </a:r>
            <a:endParaRPr sz="1300"/>
          </a:p>
        </p:txBody>
      </p:sp>
      <p:pic>
        <p:nvPicPr>
          <p:cNvPr id="135" name="Google Shape;135;p29"/>
          <p:cNvPicPr preferRelativeResize="0"/>
          <p:nvPr/>
        </p:nvPicPr>
        <p:blipFill>
          <a:blip r:embed="rId3">
            <a:alphaModFix/>
          </a:blip>
          <a:stretch>
            <a:fillRect/>
          </a:stretch>
        </p:blipFill>
        <p:spPr>
          <a:xfrm>
            <a:off x="505275" y="1573413"/>
            <a:ext cx="3195971" cy="1814696"/>
          </a:xfrm>
          <a:prstGeom prst="rect">
            <a:avLst/>
          </a:prstGeom>
          <a:noFill/>
          <a:ln>
            <a:noFill/>
          </a:ln>
        </p:spPr>
      </p:pic>
      <p:pic>
        <p:nvPicPr>
          <p:cNvPr id="136" name="Google Shape;136;p29"/>
          <p:cNvPicPr preferRelativeResize="0"/>
          <p:nvPr/>
        </p:nvPicPr>
        <p:blipFill>
          <a:blip r:embed="rId4">
            <a:alphaModFix/>
          </a:blip>
          <a:stretch>
            <a:fillRect/>
          </a:stretch>
        </p:blipFill>
        <p:spPr>
          <a:xfrm>
            <a:off x="6813921" y="866133"/>
            <a:ext cx="2118250" cy="3229275"/>
          </a:xfrm>
          <a:prstGeom prst="rect">
            <a:avLst/>
          </a:prstGeom>
          <a:noFill/>
          <a:ln>
            <a:noFill/>
          </a:ln>
        </p:spPr>
      </p:pic>
      <p:sp>
        <p:nvSpPr>
          <p:cNvPr id="137" name="Google Shape;137;p29"/>
          <p:cNvSpPr txBox="1"/>
          <p:nvPr/>
        </p:nvSpPr>
        <p:spPr>
          <a:xfrm>
            <a:off x="0" y="4636350"/>
            <a:ext cx="4911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latin typeface="Proxima Nova"/>
                <a:ea typeface="Proxima Nova"/>
                <a:cs typeface="Proxima Nova"/>
                <a:sym typeface="Proxima Nova"/>
              </a:rPr>
              <a:t>Source : https://jalammar.github.io/illustrated-transformer/</a:t>
            </a:r>
            <a:endParaRPr sz="1100">
              <a:latin typeface="Proxima Nova"/>
              <a:ea typeface="Proxima Nova"/>
              <a:cs typeface="Proxima Nova"/>
              <a:sym typeface="Proxima Nova"/>
            </a:endParaRPr>
          </a:p>
        </p:txBody>
      </p:sp>
      <p:sp>
        <p:nvSpPr>
          <p:cNvPr id="138" name="Google Shape;138;p29"/>
          <p:cNvSpPr txBox="1"/>
          <p:nvPr/>
        </p:nvSpPr>
        <p:spPr>
          <a:xfrm>
            <a:off x="5020525" y="4550300"/>
            <a:ext cx="4036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latin typeface="Proxima Nova"/>
                <a:ea typeface="Proxima Nova"/>
                <a:cs typeface="Proxima Nova"/>
                <a:sym typeface="Proxima Nova"/>
              </a:rPr>
              <a:t>Référence : Vaswani, Ashish, et al. "</a:t>
            </a:r>
            <a:r>
              <a:rPr b="1" lang="fr" sz="1100">
                <a:latin typeface="Proxima Nova"/>
                <a:ea typeface="Proxima Nova"/>
                <a:cs typeface="Proxima Nova"/>
                <a:sym typeface="Proxima Nova"/>
              </a:rPr>
              <a:t>Attention is all you need.</a:t>
            </a:r>
            <a:r>
              <a:rPr lang="fr" sz="1100">
                <a:latin typeface="Proxima Nova"/>
                <a:ea typeface="Proxima Nova"/>
                <a:cs typeface="Proxima Nova"/>
                <a:sym typeface="Proxima Nova"/>
              </a:rPr>
              <a:t>" Advances in neural information processing systems. 2017.</a:t>
            </a:r>
            <a:endParaRPr sz="1100">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Attention is all you need :</a:t>
            </a:r>
            <a:endParaRPr/>
          </a:p>
        </p:txBody>
      </p:sp>
      <p:pic>
        <p:nvPicPr>
          <p:cNvPr id="144" name="Google Shape;144;p30"/>
          <p:cNvPicPr preferRelativeResize="0"/>
          <p:nvPr/>
        </p:nvPicPr>
        <p:blipFill>
          <a:blip r:embed="rId3">
            <a:alphaModFix/>
          </a:blip>
          <a:stretch>
            <a:fillRect/>
          </a:stretch>
        </p:blipFill>
        <p:spPr>
          <a:xfrm>
            <a:off x="647100" y="1148525"/>
            <a:ext cx="4009101" cy="2327401"/>
          </a:xfrm>
          <a:prstGeom prst="rect">
            <a:avLst/>
          </a:prstGeom>
          <a:noFill/>
          <a:ln>
            <a:noFill/>
          </a:ln>
        </p:spPr>
      </p:pic>
      <p:pic>
        <p:nvPicPr>
          <p:cNvPr id="145" name="Google Shape;145;p30"/>
          <p:cNvPicPr preferRelativeResize="0"/>
          <p:nvPr/>
        </p:nvPicPr>
        <p:blipFill>
          <a:blip r:embed="rId4">
            <a:alphaModFix/>
          </a:blip>
          <a:stretch>
            <a:fillRect/>
          </a:stretch>
        </p:blipFill>
        <p:spPr>
          <a:xfrm>
            <a:off x="5054325" y="2235250"/>
            <a:ext cx="1476375" cy="257175"/>
          </a:xfrm>
          <a:prstGeom prst="rect">
            <a:avLst/>
          </a:prstGeom>
          <a:noFill/>
          <a:ln>
            <a:noFill/>
          </a:ln>
        </p:spPr>
      </p:pic>
      <p:pic>
        <p:nvPicPr>
          <p:cNvPr id="146" name="Google Shape;146;p30"/>
          <p:cNvPicPr preferRelativeResize="0"/>
          <p:nvPr/>
        </p:nvPicPr>
        <p:blipFill>
          <a:blip r:embed="rId5">
            <a:alphaModFix/>
          </a:blip>
          <a:stretch>
            <a:fillRect/>
          </a:stretch>
        </p:blipFill>
        <p:spPr>
          <a:xfrm>
            <a:off x="5054325" y="2662550"/>
            <a:ext cx="1514475" cy="247650"/>
          </a:xfrm>
          <a:prstGeom prst="rect">
            <a:avLst/>
          </a:prstGeom>
          <a:noFill/>
          <a:ln>
            <a:noFill/>
          </a:ln>
        </p:spPr>
      </p:pic>
      <p:pic>
        <p:nvPicPr>
          <p:cNvPr id="147" name="Google Shape;147;p30"/>
          <p:cNvPicPr preferRelativeResize="0"/>
          <p:nvPr/>
        </p:nvPicPr>
        <p:blipFill>
          <a:blip r:embed="rId6">
            <a:alphaModFix/>
          </a:blip>
          <a:stretch>
            <a:fillRect/>
          </a:stretch>
        </p:blipFill>
        <p:spPr>
          <a:xfrm>
            <a:off x="5054325" y="3062600"/>
            <a:ext cx="1438275" cy="247650"/>
          </a:xfrm>
          <a:prstGeom prst="rect">
            <a:avLst/>
          </a:prstGeom>
          <a:noFill/>
          <a:ln>
            <a:noFill/>
          </a:ln>
        </p:spPr>
      </p:pic>
      <p:pic>
        <p:nvPicPr>
          <p:cNvPr id="148" name="Google Shape;148;p30"/>
          <p:cNvPicPr preferRelativeResize="0"/>
          <p:nvPr/>
        </p:nvPicPr>
        <p:blipFill>
          <a:blip r:embed="rId7">
            <a:alphaModFix/>
          </a:blip>
          <a:stretch>
            <a:fillRect/>
          </a:stretch>
        </p:blipFill>
        <p:spPr>
          <a:xfrm>
            <a:off x="5629713" y="4093775"/>
            <a:ext cx="2146825" cy="270608"/>
          </a:xfrm>
          <a:prstGeom prst="rect">
            <a:avLst/>
          </a:prstGeom>
          <a:noFill/>
          <a:ln>
            <a:noFill/>
          </a:ln>
        </p:spPr>
      </p:pic>
      <p:sp>
        <p:nvSpPr>
          <p:cNvPr id="149" name="Google Shape;149;p30"/>
          <p:cNvSpPr txBox="1"/>
          <p:nvPr/>
        </p:nvSpPr>
        <p:spPr>
          <a:xfrm>
            <a:off x="4901925" y="1735125"/>
            <a:ext cx="36024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rabicPeriod"/>
            </a:pPr>
            <a:r>
              <a:rPr lang="fr"/>
              <a:t>Calculer les 3 vecteurs Q,K,V pour chaque vecteur </a:t>
            </a:r>
            <a:endParaRPr/>
          </a:p>
        </p:txBody>
      </p:sp>
      <p:sp>
        <p:nvSpPr>
          <p:cNvPr id="150" name="Google Shape;150;p30"/>
          <p:cNvSpPr txBox="1"/>
          <p:nvPr/>
        </p:nvSpPr>
        <p:spPr>
          <a:xfrm>
            <a:off x="5054325" y="3568325"/>
            <a:ext cx="3602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t>2.	Pour chaque vecteur i et j on calcule le coefficient d’attention :</a:t>
            </a:r>
            <a:endParaRPr/>
          </a:p>
        </p:txBody>
      </p:sp>
      <p:pic>
        <p:nvPicPr>
          <p:cNvPr id="151" name="Google Shape;151;p30"/>
          <p:cNvPicPr preferRelativeResize="0"/>
          <p:nvPr/>
        </p:nvPicPr>
        <p:blipFill>
          <a:blip r:embed="rId8">
            <a:alphaModFix/>
          </a:blip>
          <a:stretch>
            <a:fillRect/>
          </a:stretch>
        </p:blipFill>
        <p:spPr>
          <a:xfrm>
            <a:off x="5778015" y="3356124"/>
            <a:ext cx="1917911" cy="291738"/>
          </a:xfrm>
          <a:prstGeom prst="rect">
            <a:avLst/>
          </a:prstGeom>
          <a:noFill/>
          <a:ln>
            <a:noFill/>
          </a:ln>
        </p:spPr>
      </p:pic>
      <p:pic>
        <p:nvPicPr>
          <p:cNvPr id="152" name="Google Shape;152;p30"/>
          <p:cNvPicPr preferRelativeResize="0"/>
          <p:nvPr/>
        </p:nvPicPr>
        <p:blipFill>
          <a:blip r:embed="rId9">
            <a:alphaModFix/>
          </a:blip>
          <a:stretch>
            <a:fillRect/>
          </a:stretch>
        </p:blipFill>
        <p:spPr>
          <a:xfrm>
            <a:off x="6759745" y="4425875"/>
            <a:ext cx="1195680" cy="554100"/>
          </a:xfrm>
          <a:prstGeom prst="rect">
            <a:avLst/>
          </a:prstGeom>
          <a:noFill/>
          <a:ln>
            <a:noFill/>
          </a:ln>
        </p:spPr>
      </p:pic>
      <p:sp>
        <p:nvSpPr>
          <p:cNvPr id="153" name="Google Shape;153;p30"/>
          <p:cNvSpPr txBox="1"/>
          <p:nvPr/>
        </p:nvSpPr>
        <p:spPr>
          <a:xfrm>
            <a:off x="638375" y="4364375"/>
            <a:ext cx="5977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t>3.	On calcule au final le vecteur d’output pondéré des valeurs du vecteur valeur.</a:t>
            </a:r>
            <a:endParaRPr/>
          </a:p>
        </p:txBody>
      </p:sp>
      <p:pic>
        <p:nvPicPr>
          <p:cNvPr id="154" name="Google Shape;154;p30"/>
          <p:cNvPicPr preferRelativeResize="0"/>
          <p:nvPr/>
        </p:nvPicPr>
        <p:blipFill>
          <a:blip r:embed="rId10">
            <a:alphaModFix/>
          </a:blip>
          <a:stretch>
            <a:fillRect/>
          </a:stretch>
        </p:blipFill>
        <p:spPr>
          <a:xfrm>
            <a:off x="5054323" y="1131575"/>
            <a:ext cx="2532173" cy="291725"/>
          </a:xfrm>
          <a:prstGeom prst="rect">
            <a:avLst/>
          </a:prstGeom>
          <a:noFill/>
          <a:ln>
            <a:noFill/>
          </a:ln>
        </p:spPr>
      </p:pic>
      <p:pic>
        <p:nvPicPr>
          <p:cNvPr id="155" name="Google Shape;155;p30"/>
          <p:cNvPicPr preferRelativeResize="0"/>
          <p:nvPr/>
        </p:nvPicPr>
        <p:blipFill>
          <a:blip r:embed="rId11">
            <a:alphaModFix/>
          </a:blip>
          <a:stretch>
            <a:fillRect/>
          </a:stretch>
        </p:blipFill>
        <p:spPr>
          <a:xfrm>
            <a:off x="7776554" y="1131575"/>
            <a:ext cx="1306421" cy="291725"/>
          </a:xfrm>
          <a:prstGeom prst="rect">
            <a:avLst/>
          </a:prstGeom>
          <a:noFill/>
          <a:ln>
            <a:noFill/>
          </a:ln>
        </p:spPr>
      </p:pic>
      <p:pic>
        <p:nvPicPr>
          <p:cNvPr id="156" name="Google Shape;156;p30"/>
          <p:cNvPicPr preferRelativeResize="0"/>
          <p:nvPr/>
        </p:nvPicPr>
        <p:blipFill>
          <a:blip r:embed="rId12">
            <a:alphaModFix/>
          </a:blip>
          <a:stretch>
            <a:fillRect/>
          </a:stretch>
        </p:blipFill>
        <p:spPr>
          <a:xfrm>
            <a:off x="5320998" y="661715"/>
            <a:ext cx="2298575" cy="291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La bête à plusieurs tête : Multi-Heads Attention MHA</a:t>
            </a:r>
            <a:endParaRPr/>
          </a:p>
        </p:txBody>
      </p:sp>
      <p:sp>
        <p:nvSpPr>
          <p:cNvPr id="162" name="Google Shape;162;p31"/>
          <p:cNvSpPr txBox="1"/>
          <p:nvPr/>
        </p:nvSpPr>
        <p:spPr>
          <a:xfrm>
            <a:off x="5020525" y="4550300"/>
            <a:ext cx="4036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latin typeface="Proxima Nova"/>
                <a:ea typeface="Proxima Nova"/>
                <a:cs typeface="Proxima Nova"/>
                <a:sym typeface="Proxima Nova"/>
              </a:rPr>
              <a:t>Référence : Vaswani, Ashish, et al. "</a:t>
            </a:r>
            <a:r>
              <a:rPr b="1" lang="fr" sz="1100">
                <a:latin typeface="Proxima Nova"/>
                <a:ea typeface="Proxima Nova"/>
                <a:cs typeface="Proxima Nova"/>
                <a:sym typeface="Proxima Nova"/>
              </a:rPr>
              <a:t>Attention is all you need.</a:t>
            </a:r>
            <a:r>
              <a:rPr lang="fr" sz="1100">
                <a:latin typeface="Proxima Nova"/>
                <a:ea typeface="Proxima Nova"/>
                <a:cs typeface="Proxima Nova"/>
                <a:sym typeface="Proxima Nova"/>
              </a:rPr>
              <a:t>" Advances in neural information processing systems. 2017.</a:t>
            </a:r>
            <a:endParaRPr sz="1100">
              <a:latin typeface="Proxima Nova"/>
              <a:ea typeface="Proxima Nova"/>
              <a:cs typeface="Proxima Nova"/>
              <a:sym typeface="Proxima Nova"/>
            </a:endParaRPr>
          </a:p>
        </p:txBody>
      </p:sp>
      <p:pic>
        <p:nvPicPr>
          <p:cNvPr id="163" name="Google Shape;163;p31"/>
          <p:cNvPicPr preferRelativeResize="0"/>
          <p:nvPr/>
        </p:nvPicPr>
        <p:blipFill>
          <a:blip r:embed="rId3">
            <a:alphaModFix/>
          </a:blip>
          <a:stretch>
            <a:fillRect/>
          </a:stretch>
        </p:blipFill>
        <p:spPr>
          <a:xfrm>
            <a:off x="1250500" y="1063375"/>
            <a:ext cx="2418784" cy="3227774"/>
          </a:xfrm>
          <a:prstGeom prst="rect">
            <a:avLst/>
          </a:prstGeom>
          <a:noFill/>
          <a:ln>
            <a:noFill/>
          </a:ln>
        </p:spPr>
      </p:pic>
      <p:pic>
        <p:nvPicPr>
          <p:cNvPr id="164" name="Google Shape;164;p31"/>
          <p:cNvPicPr preferRelativeResize="0"/>
          <p:nvPr/>
        </p:nvPicPr>
        <p:blipFill>
          <a:blip r:embed="rId4">
            <a:alphaModFix/>
          </a:blip>
          <a:stretch>
            <a:fillRect/>
          </a:stretch>
        </p:blipFill>
        <p:spPr>
          <a:xfrm>
            <a:off x="4690802" y="1063375"/>
            <a:ext cx="2519240" cy="32277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Architecture des Vision Transformers</a:t>
            </a:r>
            <a:endParaRPr/>
          </a:p>
        </p:txBody>
      </p:sp>
      <p:pic>
        <p:nvPicPr>
          <p:cNvPr id="170" name="Google Shape;170;p32"/>
          <p:cNvPicPr preferRelativeResize="0"/>
          <p:nvPr/>
        </p:nvPicPr>
        <p:blipFill>
          <a:blip r:embed="rId3">
            <a:alphaModFix/>
          </a:blip>
          <a:stretch>
            <a:fillRect/>
          </a:stretch>
        </p:blipFill>
        <p:spPr>
          <a:xfrm>
            <a:off x="311700" y="1017725"/>
            <a:ext cx="5961700" cy="3635750"/>
          </a:xfrm>
          <a:prstGeom prst="rect">
            <a:avLst/>
          </a:prstGeom>
          <a:noFill/>
          <a:ln>
            <a:noFill/>
          </a:ln>
        </p:spPr>
      </p:pic>
      <p:pic>
        <p:nvPicPr>
          <p:cNvPr id="171" name="Google Shape;171;p32"/>
          <p:cNvPicPr preferRelativeResize="0"/>
          <p:nvPr/>
        </p:nvPicPr>
        <p:blipFill rotWithShape="1">
          <a:blip r:embed="rId4">
            <a:alphaModFix/>
          </a:blip>
          <a:srcRect b="6143" l="2324" r="72841" t="7686"/>
          <a:stretch/>
        </p:blipFill>
        <p:spPr>
          <a:xfrm>
            <a:off x="6905875" y="1133275"/>
            <a:ext cx="1926425" cy="3520201"/>
          </a:xfrm>
          <a:prstGeom prst="rect">
            <a:avLst/>
          </a:prstGeom>
          <a:noFill/>
          <a:ln>
            <a:noFill/>
          </a:ln>
        </p:spPr>
      </p:pic>
      <p:sp>
        <p:nvSpPr>
          <p:cNvPr id="172" name="Google Shape;172;p32"/>
          <p:cNvSpPr txBox="1"/>
          <p:nvPr/>
        </p:nvSpPr>
        <p:spPr>
          <a:xfrm>
            <a:off x="2961925" y="4550300"/>
            <a:ext cx="6095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latin typeface="Proxima Nova"/>
                <a:ea typeface="Proxima Nova"/>
                <a:cs typeface="Proxima Nova"/>
                <a:sym typeface="Proxima Nova"/>
              </a:rPr>
              <a:t>Référence : Dosovitskiy, Alexey, et al. "</a:t>
            </a:r>
            <a:r>
              <a:rPr b="1" lang="fr" sz="1100">
                <a:latin typeface="Proxima Nova"/>
                <a:ea typeface="Proxima Nova"/>
                <a:cs typeface="Proxima Nova"/>
                <a:sym typeface="Proxima Nova"/>
              </a:rPr>
              <a:t>An image is worth 16x16 words: Transformers for image recognition at scale</a:t>
            </a:r>
            <a:r>
              <a:rPr lang="fr" sz="1100">
                <a:latin typeface="Proxima Nova"/>
                <a:ea typeface="Proxima Nova"/>
                <a:cs typeface="Proxima Nova"/>
                <a:sym typeface="Proxima Nova"/>
              </a:rPr>
              <a:t>." arXiv preprint arXiv:2010.11929 (2020).</a:t>
            </a:r>
            <a:endParaRPr sz="1100">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Patch Embedding</a:t>
            </a:r>
            <a:endParaRPr/>
          </a:p>
        </p:txBody>
      </p:sp>
      <p:sp>
        <p:nvSpPr>
          <p:cNvPr id="178" name="Google Shape;178;p33"/>
          <p:cNvSpPr txBox="1"/>
          <p:nvPr/>
        </p:nvSpPr>
        <p:spPr>
          <a:xfrm>
            <a:off x="245950" y="1152475"/>
            <a:ext cx="8586300" cy="1083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0"/>
              </a:spcAft>
              <a:buNone/>
            </a:pPr>
            <a:r>
              <a:rPr lang="fr" sz="1200">
                <a:solidFill>
                  <a:srgbClr val="595959"/>
                </a:solidFill>
              </a:rPr>
              <a:t>Si l’image d’entrée est de taille </a:t>
            </a:r>
            <a:r>
              <a:rPr b="1" lang="fr" sz="1200">
                <a:solidFill>
                  <a:srgbClr val="595959"/>
                </a:solidFill>
              </a:rPr>
              <a:t>(3,224,224).</a:t>
            </a:r>
            <a:endParaRPr b="1" sz="1200">
              <a:solidFill>
                <a:srgbClr val="595959"/>
              </a:solidFill>
            </a:endParaRPr>
          </a:p>
          <a:p>
            <a:pPr indent="0" lvl="0" marL="0" rtl="0" algn="l">
              <a:lnSpc>
                <a:spcPct val="115000"/>
              </a:lnSpc>
              <a:spcBef>
                <a:spcPts val="1200"/>
              </a:spcBef>
              <a:spcAft>
                <a:spcPts val="0"/>
              </a:spcAft>
              <a:buNone/>
            </a:pPr>
            <a:r>
              <a:rPr lang="fr" sz="1200">
                <a:solidFill>
                  <a:srgbClr val="595959"/>
                </a:solidFill>
              </a:rPr>
              <a:t>On subdivise en</a:t>
            </a:r>
            <a:r>
              <a:rPr b="1" lang="fr" sz="1200">
                <a:solidFill>
                  <a:srgbClr val="595959"/>
                </a:solidFill>
              </a:rPr>
              <a:t> 14x14 </a:t>
            </a:r>
            <a:r>
              <a:rPr lang="fr" sz="1200">
                <a:solidFill>
                  <a:srgbClr val="595959"/>
                </a:solidFill>
              </a:rPr>
              <a:t>= 196 patches de taille (3x16x16) = </a:t>
            </a:r>
            <a:r>
              <a:rPr b="1" lang="fr" sz="1200">
                <a:solidFill>
                  <a:srgbClr val="595959"/>
                </a:solidFill>
              </a:rPr>
              <a:t>768.</a:t>
            </a:r>
            <a:endParaRPr b="1" sz="1200">
              <a:solidFill>
                <a:srgbClr val="595959"/>
              </a:solidFill>
            </a:endParaRPr>
          </a:p>
          <a:p>
            <a:pPr indent="0" lvl="0" marL="0" rtl="0" algn="l">
              <a:lnSpc>
                <a:spcPct val="115000"/>
              </a:lnSpc>
              <a:spcBef>
                <a:spcPts val="1200"/>
              </a:spcBef>
              <a:spcAft>
                <a:spcPts val="0"/>
              </a:spcAft>
              <a:buNone/>
            </a:pPr>
            <a:r>
              <a:rPr b="1" lang="fr" sz="1200">
                <a:solidFill>
                  <a:srgbClr val="595959"/>
                </a:solidFill>
              </a:rPr>
              <a:t>On obtient 196 vecteurs de taille 768</a:t>
            </a:r>
            <a:endParaRPr b="1" sz="1200">
              <a:solidFill>
                <a:srgbClr val="595959"/>
              </a:solidFill>
            </a:endParaRPr>
          </a:p>
          <a:p>
            <a:pPr indent="0" lvl="0" marL="0" rtl="0" algn="l">
              <a:lnSpc>
                <a:spcPct val="115000"/>
              </a:lnSpc>
              <a:spcBef>
                <a:spcPts val="1200"/>
              </a:spcBef>
              <a:spcAft>
                <a:spcPts val="1200"/>
              </a:spcAft>
              <a:buNone/>
            </a:pPr>
            <a:r>
              <a:t/>
            </a:r>
            <a:endParaRPr sz="1200">
              <a:solidFill>
                <a:srgbClr val="595959"/>
              </a:solidFill>
            </a:endParaRPr>
          </a:p>
        </p:txBody>
      </p:sp>
      <p:pic>
        <p:nvPicPr>
          <p:cNvPr id="179" name="Google Shape;179;p33"/>
          <p:cNvPicPr preferRelativeResize="0"/>
          <p:nvPr/>
        </p:nvPicPr>
        <p:blipFill>
          <a:blip r:embed="rId3">
            <a:alphaModFix/>
          </a:blip>
          <a:stretch>
            <a:fillRect/>
          </a:stretch>
        </p:blipFill>
        <p:spPr>
          <a:xfrm>
            <a:off x="1298350" y="2014000"/>
            <a:ext cx="5968551" cy="2541075"/>
          </a:xfrm>
          <a:prstGeom prst="rect">
            <a:avLst/>
          </a:prstGeom>
          <a:noFill/>
          <a:ln>
            <a:noFill/>
          </a:ln>
        </p:spPr>
      </p:pic>
      <p:sp>
        <p:nvSpPr>
          <p:cNvPr id="180" name="Google Shape;180;p33"/>
          <p:cNvSpPr txBox="1"/>
          <p:nvPr/>
        </p:nvSpPr>
        <p:spPr>
          <a:xfrm>
            <a:off x="2961925" y="4550300"/>
            <a:ext cx="6095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latin typeface="Proxima Nova"/>
                <a:ea typeface="Proxima Nova"/>
                <a:cs typeface="Proxima Nova"/>
                <a:sym typeface="Proxima Nova"/>
              </a:rPr>
              <a:t>Source : https://amaarora.github.io/2021/01/18/ViT.html</a:t>
            </a:r>
            <a:endParaRPr sz="1100">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